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9" r:id="rId11"/>
    <p:sldId id="278" r:id="rId12"/>
    <p:sldId id="277" r:id="rId13"/>
    <p:sldId id="280" r:id="rId14"/>
    <p:sldId id="28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0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4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37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1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78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1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4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0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6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8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7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5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0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9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1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om@palaceauctions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dward@worldofauctions.co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160M - Gavel Grow Investments Foundation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Global Growth – Together We Can – Build Investment for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9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Customer Acquisition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Digital Marketing: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Targeted online ads and social media campaigns.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Partnerships: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Collaborations with industry leaders and influencers.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Events: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Hosting and participating in industry events and expos.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Customer Retention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Premium Services: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Offering exclusive services and memberships.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Loyalty Programs: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Incentives for repeat customers and referrals.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Distribution Channels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Online: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Dedicated websites and online platforms.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Offline: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Physical offices and direct sales teams.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Marketing Tactics: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Content marketing, email campaigns, and SEO optimization.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Marketing and Sales Strategy</a:t>
            </a:r>
          </a:p>
        </p:txBody>
      </p:sp>
      <p:pic>
        <p:nvPicPr>
          <p:cNvPr id="4098" name="Picture 2" descr="Market &amp; Sales Strategy - Scorpio Conne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31" y="2529839"/>
            <a:ext cx="4641425" cy="310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6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Amount to Raise: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£160 million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Fund Allocation: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Auction site and commercial Development: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£30 million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Real Estate Acquisitions: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£60 million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Agriculture Expansion: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£50 million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Marketing and Sales: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£20 million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Expected Outcomes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Significant increase in revenue and market share.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Enhanced technological capabilities and operational efficiency.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Expansion into new markets and acquisition of strategic assets.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Fundraising Details</a:t>
            </a:r>
          </a:p>
        </p:txBody>
      </p:sp>
      <p:pic>
        <p:nvPicPr>
          <p:cNvPr id="5122" name="Picture 2" descr="What is Fundraising? | Activities to help raise funds - Iberdro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3008399"/>
            <a:ext cx="4824413" cy="27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86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Roadmap: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Q3 2024: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Complete fundraising and begin agricultural expansion.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Q4 2024: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Launch upgraded auction platform and acquire additional properties.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Q1 2025: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Scale marketing efforts and increase customer acquisition.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Q2 2025: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Expand into new geographic markets and enhance service offerings.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Q3 2025: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Achieve significant revenue growth and market penetration.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Utilization of Funds: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To achieve key milestones and drive growth.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Timeline</a:t>
            </a:r>
          </a:p>
        </p:txBody>
      </p:sp>
      <p:pic>
        <p:nvPicPr>
          <p:cNvPr id="6146" name="Picture 2" descr="Outstanding Timeline Examples and Tools to Build Them | by GanttPRO Gantt  chart maker | GanttPRO | Med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98" y="2704011"/>
            <a:ext cx="4998766" cy="286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9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Potential Risks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Market Volatility: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Economic fluctuations impacting revenue.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Regulatory Changes: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Changes in laws and regulations affecting operations.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Operational Challenges: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Logistical and operational difficulties in scaling.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Mitigation Strategies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Diversification: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Spread investments across multiple sectors to mitigate risk.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Compliance Team: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Dedicated team to ensure adherence to regulations.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Operational Efficiency: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Implement advanced technology and processes to streamline operations.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Risks and Mitigation</a:t>
            </a:r>
          </a:p>
        </p:txBody>
      </p:sp>
      <p:pic>
        <p:nvPicPr>
          <p:cNvPr id="7170" name="Picture 2" descr="Risk mitigation and how it work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68" y="2704011"/>
            <a:ext cx="5177595" cy="35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5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97" y="2429964"/>
            <a:ext cx="4428036" cy="4428036"/>
          </a:xfrm>
        </p:spPr>
      </p:pic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Office Address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US" dirty="0"/>
              <a:t>The Gavel Growth Foundation 12 Old Bond St, London W1S 4PW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Office Hours</a:t>
            </a:r>
            <a:r>
              <a:rPr lang="en-GB" dirty="0"/>
              <a:t>: 8am to 7pm (UK time) Monday – Saturday </a:t>
            </a:r>
          </a:p>
          <a:p>
            <a:pPr marL="0" indent="0">
              <a:buNone/>
            </a:pPr>
            <a:endParaRPr lang="en-GB" dirty="0"/>
          </a:p>
          <a:p>
            <a:pPr marL="0" lvl="0" indent="0">
              <a:buClr>
                <a:srgbClr val="B31166"/>
              </a:buClr>
              <a:buNone/>
            </a:pPr>
            <a:r>
              <a:rPr lang="en-GB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Tel 1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0207 101 3647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en-GB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Tel 2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07971 033276</a:t>
            </a:r>
          </a:p>
          <a:p>
            <a:pPr marL="0" lvl="0" indent="0">
              <a:buClr>
                <a:srgbClr val="B31166"/>
              </a:buClr>
              <a:buNone/>
            </a:pPr>
            <a:endParaRPr lang="en-GB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B31166"/>
              </a:buClr>
              <a:buNone/>
            </a:pPr>
            <a:endParaRPr lang="en-GB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B31166"/>
              </a:buClr>
              <a:buNone/>
            </a:pPr>
            <a:r>
              <a:rPr lang="en-GB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E-Mail 1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Tom@palaceauctions.com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en-GB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E-mail 2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Edward@worldofauctions.co.uk</a:t>
            </a:r>
            <a:r>
              <a:rPr lang="en-GB" sz="17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17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Website</a:t>
            </a:r>
            <a:r>
              <a:rPr lang="en-GB" dirty="0"/>
              <a:t>: https://worldofauctions.co.uk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Contacts</a:t>
            </a:r>
          </a:p>
        </p:txBody>
      </p:sp>
    </p:spTree>
    <p:extLst>
      <p:ext uri="{BB962C8B-B14F-4D97-AF65-F5344CB8AC3E}">
        <p14:creationId xmlns:p14="http://schemas.microsoft.com/office/powerpoint/2010/main" val="332997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/>
              <a:t>Problem Statement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sz="half" idx="1"/>
          </p:nvPr>
        </p:nvSpPr>
        <p:spPr bwMode="auto">
          <a:xfrm>
            <a:off x="397308" y="2377440"/>
            <a:ext cx="6330063" cy="393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</a:rPr>
              <a:t>Problem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: Limited access to diversified high-growth investment opportunities.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</a:rPr>
              <a:t>Market Need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b="1" i="1" dirty="0">
                <a:solidFill>
                  <a:schemeClr val="tx1"/>
                </a:solidFill>
                <a:latin typeface="Arial" panose="020B0604020202020204" pitchFamily="34" charset="0"/>
              </a:rPr>
              <a:t>Auctions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: Need for modern, integrated platforms that combine online and traditional auctions.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b="1" i="1" dirty="0">
                <a:solidFill>
                  <a:schemeClr val="tx1"/>
                </a:solidFill>
                <a:latin typeface="Arial" panose="020B0604020202020204" pitchFamily="34" charset="0"/>
              </a:rPr>
              <a:t>Real Estate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: High demand for premium properties in strategic locations like London and Newark is unmet.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b="1" i="1" dirty="0">
                <a:solidFill>
                  <a:schemeClr val="tx1"/>
                </a:solidFill>
                <a:latin typeface="Arial" panose="020B0604020202020204" pitchFamily="34" charset="0"/>
              </a:rPr>
              <a:t>Agriculture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: Increasing global demand for sustainable and efficient farming practices.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</a:rPr>
              <a:t>Market Size: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Global agriculture market: $5 trillion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Auction market: $500 billion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Real estate market in London: £50 billion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92" y="2497584"/>
            <a:ext cx="5220561" cy="2936565"/>
          </a:xfrm>
        </p:spPr>
      </p:pic>
    </p:spTree>
    <p:extLst>
      <p:ext uri="{BB962C8B-B14F-4D97-AF65-F5344CB8AC3E}">
        <p14:creationId xmlns:p14="http://schemas.microsoft.com/office/powerpoint/2010/main" val="88195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273572"/>
            <a:ext cx="4480288" cy="4480288"/>
          </a:xfrm>
        </p:spPr>
      </p:pic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Our Solution: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Gravel Grow Investments offers a diversified portfolio across agriculture, auctions, and real estate.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Auctions: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Innovative auction platforms such as “World of Auctions” and “Palace Auctions London.”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Real Estate: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Acquisition and development of premium properties in high-demand areas like London, Newark and the UK.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</a:rPr>
              <a:t>Agriculture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: Investment in sustainable farming practices and high-quality livestock.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Uniqueness and Competitive Advantage: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Integrated Approach: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Combines traditional and modern investment avenues for diversified risk and return.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Experienced Management: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A proven track record of success in each sector.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Diversification: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Minimizes risk and maximizes growth potential through a diversified investment portfolio.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014209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4376" y="2529839"/>
            <a:ext cx="5264825" cy="308283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Target Market: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High Net Worth Individuals (HNWIs) and Institutional Investors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Market Size: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HNWIs globally: 22 million with combined wealth of over $60 trillion.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Growth Potential: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Auctions: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Increasing online auction market share, expected to grow at 8% CAGR.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Real Estate: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London property market projected to grow by 5% annually.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Agriculture: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Projected CAGR of 4.1% over the next decade.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Expansion Opportunities: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Geographic expansion, additional asset acquisitions, and increased market penetration.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Market Opportunity</a:t>
            </a:r>
          </a:p>
        </p:txBody>
      </p:sp>
    </p:spTree>
    <p:extLst>
      <p:ext uri="{BB962C8B-B14F-4D97-AF65-F5344CB8AC3E}">
        <p14:creationId xmlns:p14="http://schemas.microsoft.com/office/powerpoint/2010/main" val="132093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8743" y="2573383"/>
            <a:ext cx="4930283" cy="351390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>
            <a:normAutofit fontScale="850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Revenue Streams: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</a:rPr>
              <a:t>Real Estate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Rental income, property appreciation, and sales of developed properties.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</a:rPr>
              <a:t>Auctions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Commission from auction sales, listing fees, and premium memberships.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1800" b="1" i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Revenue from beef and lamb production, livestock sales, and farm produce.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Pricing Strategy: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</a:rPr>
              <a:t>Shares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£400 per B class share.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</a:rPr>
              <a:t>Auctions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Competitive commission rates and premium service charges.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</a:rPr>
              <a:t>Real Estate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Market-driven pricing for sales and rentals.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Income Projections: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</a:rPr>
              <a:t>Year 1 Revenue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£161 million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prstClr val="black"/>
                </a:solidFill>
                <a:latin typeface="Arial" panose="020B0604020202020204" pitchFamily="34" charset="0"/>
              </a:rPr>
              <a:t>Year 2 Revenue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£168 million, with significant growth expected in auction and real estate sectors.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987979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Traction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8762" y="2651760"/>
            <a:ext cx="4874919" cy="32831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>
            <a:normAutofit fontScale="92500" lnSpcReduction="2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Key Milestones: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Auctions: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Launched “World of Auctions” platform with 10,000 active users.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Real Estate: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Purchased and developed 10 properties in London and Newark.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Agriculture: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Acquired 500 acres of farmland and 200 high-quality livestock.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Achievements: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Partnered with leading agricultural technology firms.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Secured exclusive auction rights for high-value items.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Achieved 95% occupancy rate in developed properties.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Metrics: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User Growth: 50% month-over-month increase for auction platform.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Revenue Growth: 30% increase in agricultural revenue in the past year.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Real Estate Appreciation: 15% increase in property values over the past year.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8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Revenue Projections: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</a:rPr>
              <a:t>Year 1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£161 million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</a:rPr>
              <a:t>Year 2 increasing to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£168 million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</a:rPr>
              <a:t>Year 3 increasing to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£200 million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Key Financial Metrics: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Customer Acquisition Cost (CAC): £400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Lifetime Value (LTV): £5000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Burn Rate: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 £11.5m, with the individual burn rates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 2024 / 2025 ranging from £450,000 to £6M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Fund Utilization: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Auction Platform &amp; Commercial Developments:£30 million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Real Estate Acquisitions: £60 million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Agriculture Expansion: £50 million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Marketing and Sales: £20 million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solidFill>
                  <a:srgbClr val="EBEBEB"/>
                </a:solidFill>
              </a:rPr>
              <a:t>Financials</a:t>
            </a:r>
            <a:endParaRPr lang="en-US" b="1" dirty="0"/>
          </a:p>
        </p:txBody>
      </p:sp>
      <p:pic>
        <p:nvPicPr>
          <p:cNvPr id="1028" name="Picture 4" descr="3 Financial Reports You Need to Look at When Buying a Busin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2" y="2834640"/>
            <a:ext cx="5695404" cy="28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1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>
            <a:normAutofit fontScale="85000"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Management Team: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CEO: </a:t>
            </a:r>
            <a:r>
              <a:rPr lang="en-US" b="0" i="0" dirty="0">
                <a:solidFill>
                  <a:srgbClr val="2E2F3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Penny Swindells, an 82-year-old seasoned business leader with a rich history in Auctions farming and estate management, currently oversees the Group as the guiding eye.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CFO: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2E2F3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Tom D Barrett is former corporate retail sales professional with four years in the group, is a key player in progressing every sale from agreement to completion</a:t>
            </a:r>
            <a:r>
              <a:rPr lang="en-US" dirty="0">
                <a:solidFill>
                  <a:srgbClr val="2E2F3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. </a:t>
            </a:r>
            <a:r>
              <a:rPr lang="en-US" b="0" i="0" dirty="0">
                <a:solidFill>
                  <a:srgbClr val="2E2F3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 </a:t>
            </a:r>
            <a:r>
              <a:rPr lang="en-US" dirty="0">
                <a:solidFill>
                  <a:srgbClr val="2E2F3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Tom </a:t>
            </a:r>
            <a:r>
              <a:rPr lang="en-US" b="0" i="0" dirty="0">
                <a:solidFill>
                  <a:srgbClr val="2E2F3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holds a 10% share and directorships in The World of Auctions and Palace Auctions."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COO: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1800" kern="100" dirty="0">
                <a:solidFill>
                  <a:srgbClr val="2E2F3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Edward R Swindells, Auctioneer, is a strategic planner and operational decision-maker in the business, with a track record of overcoming challenges, multiple national auctioneer awards, and significant roles in resolving highly complexed business cases.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Relevant Experience: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Successful exits from previous ventures.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Extensive network of industry connections.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Proven track record in driving growth and profitability.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Team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3497" y="2529839"/>
            <a:ext cx="4874780" cy="32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9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391387" y="2377439"/>
            <a:ext cx="6362110" cy="3971109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Competitors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Auctions: Global Auctions, E-Auctions Inc.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Real Estate: Prime Realty, Urban Developers.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Agriculture: Big Agri Co, Farm Pro.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Unique Positioning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Integrated Approach: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Diversified portfolio spanning multiple high-growth sectors.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Technology-Driven: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Leveraging technology to enhance auction, commercial property and agricultural operations.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</a:rPr>
              <a:t>Experienced Team: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Deep industry knowledge and proven track record.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307354" y="11260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Competitive Landscape</a:t>
            </a:r>
          </a:p>
        </p:txBody>
      </p:sp>
      <p:pic>
        <p:nvPicPr>
          <p:cNvPr id="3074" name="Picture 2" descr="Understanding the Competitive Landscape - Pragmatic Institu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45" y="2529839"/>
            <a:ext cx="5169269" cy="343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35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1225</Words>
  <Application>Microsoft Office PowerPoint</Application>
  <PresentationFormat>Widescreen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Century Gothic</vt:lpstr>
      <vt:lpstr>Inter</vt:lpstr>
      <vt:lpstr>Wingdings</vt:lpstr>
      <vt:lpstr>Wingdings 3</vt:lpstr>
      <vt:lpstr>Ion Boardroom</vt:lpstr>
      <vt:lpstr>160M - Gavel Grow Investments Foundation</vt:lpstr>
      <vt:lpstr> Problem Statement</vt:lpstr>
      <vt:lpstr> </vt:lpstr>
      <vt:lpstr> </vt:lpstr>
      <vt:lpstr> </vt:lpstr>
      <vt:lpstr> Traction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160M - Gravel Grow Investments</dc:title>
  <dc:creator>Sunanda das</dc:creator>
  <cp:lastModifiedBy>Edward Swindells</cp:lastModifiedBy>
  <cp:revision>13</cp:revision>
  <dcterms:created xsi:type="dcterms:W3CDTF">2024-06-17T21:05:52Z</dcterms:created>
  <dcterms:modified xsi:type="dcterms:W3CDTF">2024-06-25T08:25:01Z</dcterms:modified>
</cp:coreProperties>
</file>